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6" r:id="rId3"/>
    <p:sldId id="264" r:id="rId4"/>
    <p:sldId id="273" r:id="rId5"/>
    <p:sldId id="279" r:id="rId6"/>
    <p:sldId id="271" r:id="rId7"/>
    <p:sldId id="270" r:id="rId8"/>
    <p:sldId id="269" r:id="rId9"/>
    <p:sldId id="274" r:id="rId10"/>
    <p:sldId id="280" r:id="rId11"/>
    <p:sldId id="281" r:id="rId12"/>
    <p:sldId id="275" r:id="rId13"/>
    <p:sldId id="276" r:id="rId14"/>
    <p:sldId id="278" r:id="rId15"/>
    <p:sldId id="277" r:id="rId16"/>
    <p:sldId id="282" r:id="rId17"/>
    <p:sldId id="284" r:id="rId18"/>
    <p:sldId id="285" r:id="rId19"/>
  </p:sldIdLst>
  <p:sldSz cx="12192000" cy="6858000"/>
  <p:notesSz cx="6858000" cy="9144000"/>
  <p:defaultTextStyle>
    <a:defPPr rtl="0">
      <a:defRPr lang="hu-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942D0B"/>
    <a:srgbClr val="76280B"/>
    <a:srgbClr val="F6BF73"/>
    <a:srgbClr val="F9D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1655" autoAdjust="0"/>
  </p:normalViewPr>
  <p:slideViewPr>
    <p:cSldViewPr snapToGrid="0">
      <p:cViewPr varScale="1">
        <p:scale>
          <a:sx n="159" d="100"/>
          <a:sy n="159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45BDAA-93B1-4E79-9D58-5627E5D73961}" type="datetime1">
              <a:rPr lang="hu-HU" smtClean="0"/>
              <a:t>2024. 04. 05.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B64D2B8-7AFA-4F86-9DF3-A6BBE4E238C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1B1887-FC0C-4B8E-9AFC-A3C0A3A5AD82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D79418-37EB-4378-AD22-89DBB000B0DA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52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b="1"/>
              <a:t>Jegyzetek az előadónak: 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Az egyik oldalon szerepeljen a tanultak leírása a saját szavaival.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Adjon meg a témakörre vonatkozó információkat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Itt is hasznosak lesznek a témakörrel kapcsolatos részletek.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Mondja el a tanulási tapasztalatának történetét.  A történetekhez hasonlóan ennek is legyen eleje, közepe és vége.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A másik oldalon hozzáadhat egy ábrát, amely tanúsítja, hogy mit tanult.</a:t>
            </a:r>
          </a:p>
          <a:p>
            <a:pPr rtl="0"/>
            <a:endParaRPr lang="hu-HU"/>
          </a:p>
          <a:p>
            <a:pPr rtl="0"/>
            <a:r>
              <a:rPr lang="hu-HU"/>
              <a:t>Nyugodtan használjon több diát a folyamat tükrözéséhez.  Az is segít, ha videókat ad hozzá a folyamatról.</a:t>
            </a:r>
          </a:p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b="1"/>
              <a:t>Jegyzetek az előadónak: 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Milyen lépéseket fog végrehajtani a tanulási élmény eredményeként?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Tanult valamely sikertelen élményből?  Hogyan fog másként cselekedni?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Milyen tanácsokat fog másoknak adni, hogy tanulhassanak az Ön tapasztalataiból?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Hogyan tudja megosztani a tanultakat egy valós közönséggel?  </a:t>
            </a:r>
          </a:p>
          <a:p>
            <a:pPr rtl="0"/>
            <a:endParaRPr lang="hu-HU"/>
          </a:p>
          <a:p>
            <a:pPr rtl="0"/>
            <a:r>
              <a:rPr lang="hu-HU" b="1"/>
              <a:t>Néhány példa a következő lépésekre: </a:t>
            </a:r>
          </a:p>
          <a:p>
            <a:pPr marL="228600" indent="-228600" rtl="0">
              <a:buAutoNum type="arabicPeriod"/>
            </a:pPr>
            <a:r>
              <a:rPr lang="hu-HU"/>
              <a:t>Az első meggyőző bemutatóm után azon gondolkodom, hogy csatlakozom a vitacsoporthoz.</a:t>
            </a:r>
          </a:p>
          <a:p>
            <a:pPr marL="228600" indent="-228600" rtl="0">
              <a:buAutoNum type="arabicPeriod"/>
            </a:pPr>
            <a:r>
              <a:rPr lang="hu-HU"/>
              <a:t>Az első filmem elkészítése után azt tervezem, hogy indulok az iskolai filmfesztiválon vagy a helyi filmfesztiválon.</a:t>
            </a:r>
          </a:p>
          <a:p>
            <a:pPr marL="228600" indent="-228600" rtl="0">
              <a:buAutoNum type="arabicPeriod"/>
            </a:pPr>
            <a:r>
              <a:rPr lang="hu-HU"/>
              <a:t>Miután kapcsolatba léptem ezzel a karrierszakértővel, szeretném megvizsgálni ezt a karrierterületet, mert érdekesnek tűnik.</a:t>
            </a:r>
          </a:p>
          <a:p>
            <a:pPr marL="0" indent="0" rtl="0">
              <a:buNone/>
            </a:pPr>
            <a:endParaRPr lang="hu-HU"/>
          </a:p>
          <a:p>
            <a:pPr rtl="0"/>
            <a:r>
              <a:rPr lang="hu-HU"/>
              <a:t>Ezzel a SmartArt-ábrával képeket és szöveget adhat hozzá a folyamat körvonalazása érdekében.  Ha egy kép többet ér ezer szónál, akkor a képek és a szavak együttese tökéletesen át fogja adni a tanulással kapcsolatos észrevételeit!  Az ábra módosításához kattintson a Beszúrás&gt;SmartArt gombra, vagy jelölje ki az ábrát, és kattintson a Tervezés helyi menüre a színek módosításához.</a:t>
            </a:r>
          </a:p>
          <a:p>
            <a:pPr rtl="0"/>
            <a:endParaRPr lang="hu-HU"/>
          </a:p>
          <a:p>
            <a:pPr rtl="0"/>
            <a:r>
              <a:rPr lang="hu-HU"/>
              <a:t>Nyugodtan használjon több diát a következő lépések megosztása érdekében.  Néhány videót is hozzáadhat, hogy könnyebben adja át az üzenetet.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957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b="1"/>
              <a:t>Jegyzetek az előadónak: 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Az egyik oldalon szerepeljen a tanultak leírása a saját szavaival.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Adjon meg a témakörre vonatkozó információkat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Itt is hasznosak lesznek a témakörrel kapcsolatos részletek.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Mondja el a tanulási tapasztalatának történetét.  A történetekhez hasonlóan ennek is legyen eleje, közepe és vége.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A másik oldalon hozzáadhat egy ábrát, amely tanúsítja, hogy mit tanult.</a:t>
            </a:r>
          </a:p>
          <a:p>
            <a:pPr rtl="0"/>
            <a:endParaRPr lang="hu-HU"/>
          </a:p>
          <a:p>
            <a:pPr rtl="0"/>
            <a:r>
              <a:rPr lang="hu-HU"/>
              <a:t>Nyugodtan használjon több diát a folyamat tükrözéséhez.  Az is segít, ha videókat ad hozzá a folyamatról.</a:t>
            </a:r>
          </a:p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718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b="1"/>
              <a:t>Jegyzetek az előadónak: 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Az egyik oldalon szerepeljen a tanultak leírása a saját szavaival.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Adjon meg a témakörre vonatkozó információkat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Itt is hasznosak lesznek a témakörrel kapcsolatos részletek.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Mondja el a tanulási tapasztalatának történetét.  A történetekhez hasonlóan ennek is legyen eleje, közepe és vége.</a:t>
            </a:r>
          </a:p>
          <a:p>
            <a:pPr rtl="0"/>
            <a:r>
              <a:rPr lang="hu-HU" b="0" i="1">
                <a:latin typeface="Segoe UI" panose="020B0502040204020203" pitchFamily="34" charset="0"/>
                <a:cs typeface="Segoe UI" panose="020B0502040204020203" pitchFamily="34" charset="0"/>
              </a:rPr>
              <a:t>A másik oldalon hozzáadhat egy ábrát, amely tanúsítja, hogy mit tanult.</a:t>
            </a:r>
          </a:p>
          <a:p>
            <a:pPr rtl="0"/>
            <a:endParaRPr lang="hu-HU"/>
          </a:p>
          <a:p>
            <a:pPr rtl="0"/>
            <a:r>
              <a:rPr lang="hu-HU"/>
              <a:t>Nyugodtan használjon több diát a folyamat tükrözéséhez.  Az is segít, ha videókat ad hozzá a folyamatról.</a:t>
            </a:r>
          </a:p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600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205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7287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727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500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9. ábra" descr="Egy fogaskerék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10. ábra" descr="Egy fogaskerék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14. ábra" descr="Egy fogaskerék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Téglalap 8"/>
          <p:cNvSpPr/>
          <p:nvPr/>
        </p:nvSpPr>
        <p:spPr bwMode="ltGray">
          <a:xfrm>
            <a:off x="1704976" y="2598834"/>
            <a:ext cx="8782051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28295" y="2742465"/>
            <a:ext cx="8494463" cy="1373070"/>
          </a:xfrm>
        </p:spPr>
        <p:txBody>
          <a:bodyPr rtlCol="0" anchor="b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394043"/>
            <a:ext cx="8493957" cy="11176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hu-HU" noProof="0" dirty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112956" y="5936191"/>
            <a:ext cx="2743200" cy="365125"/>
          </a:xfrm>
        </p:spPr>
        <p:txBody>
          <a:bodyPr rtlCol="0"/>
          <a:lstStyle/>
          <a:p>
            <a:pPr rtl="0"/>
            <a:fld id="{FF72ECB7-9C90-4D50-9CA1-C6261205621B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242298" y="5936192"/>
            <a:ext cx="6870660" cy="365125"/>
          </a:xfrm>
        </p:spPr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9" y="2590081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803519" y="2750779"/>
            <a:ext cx="1171888" cy="1356442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500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7. ábra" descr="Egy fogaskerék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8. ábra" descr="Egy fogaskerék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9. ábra" descr="Egy fogaskerék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10. ábra" descr="Egy fogaskerék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Kép 4" descr="HD-ShadowShor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43DFD-7457-44D2-A60E-3BD714FD206E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6" y="1766249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17. ábra" descr="Egy fogaskerék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18. ábra" descr="Egy fogaskerék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19. ábra" descr="Egy fogaskerék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20. ábra" descr="Egy fogaskerék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Kép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3" y="1970240"/>
            <a:ext cx="10437812" cy="321164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 bwMode="ltGray">
          <a:xfrm>
            <a:off x="175260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-3553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38447" y="2336877"/>
            <a:ext cx="5608336" cy="3599313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432923" y="2336876"/>
            <a:ext cx="3790079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9303581" y="5936191"/>
            <a:ext cx="2743200" cy="365125"/>
          </a:xfrm>
        </p:spPr>
        <p:txBody>
          <a:bodyPr rtlCol="0"/>
          <a:lstStyle/>
          <a:p>
            <a:pPr rtl="0"/>
            <a:fld id="{A7A69FFA-923C-49DF-9126-3E36EEB672AA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432923" y="5936192"/>
            <a:ext cx="6870660" cy="365125"/>
          </a:xfrm>
        </p:spPr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40077" y="753231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6" y="1766249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17. ábra" descr="Egy fogaskerék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18. ábra" descr="Egy fogaskerék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19. ábra" descr="Egy fogaskerék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20. ábra" descr="Egy fogaskerék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Kép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3" y="1970240"/>
            <a:ext cx="10437812" cy="321164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 bwMode="ltGray">
          <a:xfrm>
            <a:off x="175260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-3553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432925" y="2336876"/>
            <a:ext cx="2620817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9303581" y="5936191"/>
            <a:ext cx="2743200" cy="365125"/>
          </a:xfrm>
        </p:spPr>
        <p:txBody>
          <a:bodyPr rtlCol="0"/>
          <a:lstStyle/>
          <a:p>
            <a:pPr rtl="0"/>
            <a:fld id="{E3F85DE9-94E2-4AF0-81E2-5712D197C3B2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432923" y="5936192"/>
            <a:ext cx="6870660" cy="365125"/>
          </a:xfrm>
        </p:spPr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40077" y="753231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16" name="Kép helyőrzője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13024" y="2327474"/>
            <a:ext cx="6833757" cy="3608712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Kép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 bwMode="ltGray">
          <a:xfrm>
            <a:off x="2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0324" y="4711616"/>
            <a:ext cx="9613859" cy="1090482"/>
          </a:xfrm>
        </p:spPr>
        <p:txBody>
          <a:bodyPr rtlCol="0" anchor="ctr" anchorCtr="0">
            <a:normAutofit/>
          </a:bodyPr>
          <a:lstStyle>
            <a:lvl1pPr>
              <a:defRPr sz="24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C6370D-E25F-4ED8-A258-D0F5FFA1CF89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0729458" y="4711313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13" name="SmartArt-ábra helyőrzője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680324" y="386862"/>
            <a:ext cx="9614617" cy="3867638"/>
          </a:xfrm>
        </p:spPr>
        <p:txBody>
          <a:bodyPr rtlCol="0"/>
          <a:lstStyle/>
          <a:p>
            <a:pPr rtl="0"/>
            <a:r>
              <a:rPr lang="hu-HU" noProof="0"/>
              <a:t>SmartArt-ábra hozzáadásához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12. ábra" descr="Egy fogaskerék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14. ábra" descr="Egy fogaskerék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15. ábra" descr="Egy fogaskerék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16. ábra" descr="Egy fogaskerék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Kép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Kép 8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 bwMode="ltGray">
          <a:xfrm>
            <a:off x="2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80324" y="4711619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8EA82-9547-4A38-BE81-4BE3268990B4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0729458" y="471161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Csoport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6" y="1766249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18. ábra" descr="Egy fogaskerék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19. ábra" descr="Egy fogaskerék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20. ábra" descr="Egy fogaskerék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21. ábra" descr="Egy fogaskerék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Kép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Kép 12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Téglalap 13"/>
          <p:cNvSpPr/>
          <p:nvPr/>
        </p:nvSpPr>
        <p:spPr bwMode="ltGray">
          <a:xfrm>
            <a:off x="2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églalap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27856" y="609602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80324" y="4711619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D33B4C-EC48-4FEA-B8FD-3A2266040F36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0729458" y="470992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16" name="Szövegdoboz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Szövegdoboz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soport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5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12. ábra" descr="Egy fogaskerék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14. ábra" descr="Egy fogaskerék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15. ábra" descr="Egy fogaskerék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16. ábra" descr="Egy fogaskerék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Kép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4191" y="5928628"/>
            <a:ext cx="10437812" cy="321164"/>
          </a:xfrm>
          <a:prstGeom prst="rect">
            <a:avLst/>
          </a:prstGeom>
        </p:spPr>
      </p:pic>
      <p:sp>
        <p:nvSpPr>
          <p:cNvPr id="11" name="Téglalap 10"/>
          <p:cNvSpPr/>
          <p:nvPr/>
        </p:nvSpPr>
        <p:spPr bwMode="ltGray">
          <a:xfrm>
            <a:off x="175419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églalap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77334" y="4711619"/>
            <a:ext cx="9613863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177335" y="5300153"/>
            <a:ext cx="9613863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9047995" y="5936191"/>
            <a:ext cx="2743200" cy="365125"/>
          </a:xfrm>
        </p:spPr>
        <p:txBody>
          <a:bodyPr rtlCol="0"/>
          <a:lstStyle/>
          <a:p>
            <a:pPr rtl="0"/>
            <a:fld id="{A2D65FC7-9D5B-4CA4-AD83-A2873A496803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177335" y="5936192"/>
            <a:ext cx="6870660" cy="365125"/>
          </a:xfrm>
        </p:spPr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38699" y="4698043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soport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500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23. ábra" descr="Egy fogaskerék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24. ábra" descr="Egy fogaskerék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25. ábra" descr="Egy fogaskerék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26. ábra" descr="Egy fogaskerék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Kép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Kép 13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Téglalap 15"/>
          <p:cNvSpPr/>
          <p:nvPr/>
        </p:nvSpPr>
        <p:spPr bwMode="ltGray">
          <a:xfrm>
            <a:off x="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églalap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669223" y="753228"/>
            <a:ext cx="9624960" cy="1080938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680323" y="3022677"/>
            <a:ext cx="3049703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3945471" y="3022677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224158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224158" y="3022677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BAFEF7-D39E-4635-8AEB-406EA4A7D537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Csoport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18. ábra" descr="Egy fogaskerék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19. ábra" descr="Egy fogaskerék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20. ábra" descr="Egy fogaskerék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21. ábra" descr="Egy fogaskerék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22. ábra" descr="Egy fogaskerék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Kép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078" y="1970240"/>
            <a:ext cx="10437812" cy="321164"/>
          </a:xfrm>
          <a:prstGeom prst="rect">
            <a:avLst/>
          </a:prstGeom>
        </p:spPr>
      </p:pic>
      <p:pic>
        <p:nvPicPr>
          <p:cNvPr id="14" name="Kép 13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Téglalap 15"/>
          <p:cNvSpPr/>
          <p:nvPr/>
        </p:nvSpPr>
        <p:spPr bwMode="ltGray">
          <a:xfrm>
            <a:off x="175260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églalap 16"/>
          <p:cNvSpPr/>
          <p:nvPr/>
        </p:nvSpPr>
        <p:spPr>
          <a:xfrm>
            <a:off x="13079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>
          <a:xfrm>
            <a:off x="8989256" y="5936191"/>
            <a:ext cx="2743200" cy="365125"/>
          </a:xfrm>
        </p:spPr>
        <p:txBody>
          <a:bodyPr rtlCol="0"/>
          <a:lstStyle/>
          <a:p>
            <a:pPr rtl="0"/>
            <a:fld id="{16E8535F-9D6F-4F6E-BC14-288BA1C5CCAC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>
          <a:xfrm>
            <a:off x="2118598" y="5936192"/>
            <a:ext cx="6870660" cy="365125"/>
          </a:xfrm>
        </p:spPr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>
          <a:xfrm>
            <a:off x="140495" y="748308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ím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0" y="790252"/>
            <a:ext cx="3060803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hu-HU" sz="2400" noProof="0"/>
          </a:p>
        </p:txBody>
      </p: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ím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3" y="735087"/>
            <a:ext cx="3060803" cy="1080938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53" name="Szöveg helye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7"/>
            <a:ext cx="3060700" cy="1081087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5" name="Szöveg helye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90" y="746125"/>
            <a:ext cx="3070225" cy="105886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7" name="Tartalom helye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0" y="2116138"/>
            <a:ext cx="3060803" cy="371316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8" name="Tartalom helye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2" y="2103211"/>
            <a:ext cx="3060803" cy="371316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9" name="Tartalom helye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3" y="2097613"/>
            <a:ext cx="3060803" cy="371316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képoszlop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Csoport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500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28. ábra" descr="Egy fogaskerék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30. ábra" descr="Egy fogaskerék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31. ábra" descr="Egy fogaskerék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32. ábra" descr="Egy fogaskerék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Kép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Kép 15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Téglalap 16"/>
          <p:cNvSpPr/>
          <p:nvPr/>
        </p:nvSpPr>
        <p:spPr bwMode="ltGray">
          <a:xfrm>
            <a:off x="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églalap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680321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0321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680321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3944120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230681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230680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91ADA9-090B-4A3C-B533-F0F546FCA3F2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öbb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 helye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52" y="2101854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grpSp>
        <p:nvGrpSpPr>
          <p:cNvPr id="11" name="Csoport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6" y="1766249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11. ábra" descr="Egy fogaskerék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12. ábra" descr="Egy fogaskerék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18. ábra" descr="Egy fogaskerék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Kép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Kép 15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Téglalap 16"/>
          <p:cNvSpPr/>
          <p:nvPr/>
        </p:nvSpPr>
        <p:spPr bwMode="ltGray">
          <a:xfrm>
            <a:off x="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églalap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062C86-F795-4371-9B0A-C2D40B7AFD09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24" name="Szöveg helye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52" y="3044626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25" name="Szöveg helye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52" y="3987402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26" name="Szöveg helye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52" y="4930175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Csoport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11. ábra" descr="Egy fogaskerék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12. ábra" descr="Egy fogaskerék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15. ábra" descr="Egy fogaskerék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16. ábra" descr="Egy fogaskerék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Kép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Kép 7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églalap 9"/>
          <p:cNvSpPr/>
          <p:nvPr/>
        </p:nvSpPr>
        <p:spPr>
          <a:xfrm>
            <a:off x="10585827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0323" y="4232175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53789E-A52A-4F39-83A2-5876E8FE1FB3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729458" y="286989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6" y="161537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12. ábra" descr="Egy fogaskerék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14. ábra" descr="Egy fogaskerék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15. ábra" descr="Egy fogaskerék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Kép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Kép 8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 bwMode="ltGray">
          <a:xfrm>
            <a:off x="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80322" y="2336873"/>
            <a:ext cx="4698359" cy="359931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594124" y="2336873"/>
            <a:ext cx="4700059" cy="359931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63CFBE-B003-4E20-B97E-47559E87933E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12. ábra" descr="Egy fogaskerék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14. ábra" descr="Egy fogaskerék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15. ábra" descr="Egy fogaskerék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16. ábra" descr="Egy fogaskerék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Kép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3" y="1970240"/>
            <a:ext cx="10437812" cy="321164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 bwMode="ltGray">
          <a:xfrm>
            <a:off x="175260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13079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37648" y="753228"/>
            <a:ext cx="9613861" cy="1080938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2137647" y="2336873"/>
            <a:ext cx="4698359" cy="359931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7051449" y="2336873"/>
            <a:ext cx="4700059" cy="3599316"/>
          </a:xfrm>
        </p:spPr>
        <p:txBody>
          <a:bodyPr rtlCol="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9008307" y="5936191"/>
            <a:ext cx="2743200" cy="365125"/>
          </a:xfrm>
        </p:spPr>
        <p:txBody>
          <a:bodyPr rtlCol="0"/>
          <a:lstStyle/>
          <a:p>
            <a:pPr rtl="0"/>
            <a:fld id="{3B46C72B-13F1-4DCB-B5F2-AB0BB37F0B85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137647" y="5936192"/>
            <a:ext cx="6870660" cy="365125"/>
          </a:xfrm>
        </p:spPr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56707" y="753231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14. ábra" descr="Egy fogaskerék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15. ábra" descr="Egy fogaskerék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16. ábra" descr="Egy fogaskerék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17. ábra" descr="Egy fogaskerék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18. ábra" descr="Egy fogaskerék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Kép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Kép 10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Téglalap 11"/>
          <p:cNvSpPr/>
          <p:nvPr/>
        </p:nvSpPr>
        <p:spPr bwMode="ltGray">
          <a:xfrm>
            <a:off x="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églalap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0322" y="753233"/>
            <a:ext cx="9613863" cy="1080937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0322" y="2336877"/>
            <a:ext cx="4698359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80324" y="3030012"/>
            <a:ext cx="4698355" cy="2906179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594125" y="2336873"/>
            <a:ext cx="4700059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3863A5-7BA2-49F5-9010-08FF663C4651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12. ábra" descr="Egy fogaskerék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14. ábra" descr="Egy fogaskerék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15. ábra" descr="Egy fogaskerék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16. ábra" descr="Egy fogaskerék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Kép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3" y="1970240"/>
            <a:ext cx="10437812" cy="321164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 bwMode="ltGray">
          <a:xfrm>
            <a:off x="175260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13079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37648" y="753228"/>
            <a:ext cx="9613861" cy="1080938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9008307" y="5936191"/>
            <a:ext cx="2743200" cy="365125"/>
          </a:xfrm>
        </p:spPr>
        <p:txBody>
          <a:bodyPr rtlCol="0"/>
          <a:lstStyle/>
          <a:p>
            <a:pPr rtl="0"/>
            <a:fld id="{0325F363-622D-4DEF-99CF-E77A432CDD4B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137647" y="5936192"/>
            <a:ext cx="6870660" cy="365125"/>
          </a:xfrm>
        </p:spPr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56707" y="753231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18" name="Tartalom helye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8"/>
            <a:ext cx="9613861" cy="3702647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soport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10. ábra" descr="Egy fogaskerék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11. ábra" descr="Egy fogaskerék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12. ábra" descr="Egy fogaskerék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14. ábra" descr="Egy fogaskerék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Kép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Kép 6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 bwMode="ltGray">
          <a:xfrm>
            <a:off x="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églalap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5F684D-E27E-49AE-8854-F7C3D7A77A7C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soport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10. ábra" descr="Egy fogaskerék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11. ábra" descr="Egy fogaskerék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12. ábra" descr="Egy fogaskerék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13. ábra" descr="Egy fogaskerék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14. ábra" descr="Egy fogaskerék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Kép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Kép 6" descr="HD-ShadowShor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 bwMode="ltGray">
          <a:xfrm>
            <a:off x="2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églalap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AD175-D806-44EC-89BE-901C898EE681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17" name="Szöveg helye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20" y="2290767"/>
            <a:ext cx="8396363" cy="31003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 rtl="0"/>
            <a:r>
              <a:rPr lang="hu-HU" noProof="0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0323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550981" y="5936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D0567B7-F8B6-4346-A047-D381269AE914}" type="datetime1">
              <a:rPr lang="hu-HU" noProof="0" smtClean="0"/>
              <a:t>2024. 04. 05.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680323" y="593619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hu-HU" noProof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729458" y="753231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3FA76C-C565-46B6-8652-D75785E2521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hu-HU" dirty="0" err="1"/>
              <a:t>Sapori</a:t>
            </a:r>
            <a:r>
              <a:rPr lang="hu-HU" dirty="0"/>
              <a:t> </a:t>
            </a:r>
            <a:r>
              <a:rPr lang="hu-HU" dirty="0" err="1"/>
              <a:t>D'italia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sz="2800" dirty="0"/>
              <a:t>Informatikai támogató munkatárs</a:t>
            </a:r>
          </a:p>
        </p:txBody>
      </p:sp>
      <p:pic>
        <p:nvPicPr>
          <p:cNvPr id="9" name="8. ábra" descr="Könyv ik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893E5F69-2AF6-56C0-AB41-414B73A21522}"/>
              </a:ext>
            </a:extLst>
          </p:cNvPr>
          <p:cNvGrpSpPr/>
          <p:nvPr/>
        </p:nvGrpSpPr>
        <p:grpSpPr>
          <a:xfrm>
            <a:off x="10603710" y="2590801"/>
            <a:ext cx="1607343" cy="1657351"/>
            <a:chOff x="10603706" y="2590800"/>
            <a:chExt cx="1607343" cy="1657350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13B9A72A-37D7-A043-D14D-B747BDB5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3706" y="2590800"/>
              <a:ext cx="1607343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1855486E-A8B4-2CC0-C6A5-CCC61128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Oldal felépítése, végtermék</a:t>
            </a:r>
          </a:p>
        </p:txBody>
      </p:sp>
      <p:pic>
        <p:nvPicPr>
          <p:cNvPr id="3" name="6. ábra" descr="Lépések ik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6" y="817447"/>
            <a:ext cx="952500" cy="9525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1A25676A-3ECB-38F8-F305-28100C962DD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60A4F4E4-B539-9A90-1667-33CCE8667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9270B4FE-16CB-30DF-8B92-4DA31451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16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5F08283A-6088-E148-9930-BFB331280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000" y="0"/>
            <a:ext cx="4829105" cy="6858000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8D4B272-9AE5-53AB-AD0A-8DD1995B470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</p:grpSpPr>
        <p:pic>
          <p:nvPicPr>
            <p:cNvPr id="3" name="Kép 2">
              <a:extLst>
                <a:ext uri="{FF2B5EF4-FFF2-40B4-BE49-F238E27FC236}">
                  <a16:creationId xmlns:a16="http://schemas.microsoft.com/office/drawing/2014/main" id="{FB92FD49-4209-3AC9-AA16-B17CA14BD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CFD5EDA-2506-BE96-87C5-EBF88542B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93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1719CB2-F0D5-B98D-3589-B9A9DCB16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000" y="0"/>
            <a:ext cx="385762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EE795BC3-F466-A1F3-C1C5-747EB3C937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000" y="0"/>
            <a:ext cx="385762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E4765AB-C65C-4F85-23A8-87E9A942F9C8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7C4A736D-65A3-3D48-C01C-47BB7D1A9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FD8D22B5-B19A-248B-196E-B07431A0F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04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C582F81-635A-1CD5-3B28-85D8FE43B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000" y="0"/>
            <a:ext cx="385762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1968BDD-D24E-B773-FCBE-CCF6FFABC0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092" y="0"/>
            <a:ext cx="385762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B765448D-C04E-5D3C-EF3C-56BB7913594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</p:grpSpPr>
        <p:pic>
          <p:nvPicPr>
            <p:cNvPr id="3" name="Kép 2">
              <a:extLst>
                <a:ext uri="{FF2B5EF4-FFF2-40B4-BE49-F238E27FC236}">
                  <a16:creationId xmlns:a16="http://schemas.microsoft.com/office/drawing/2014/main" id="{CB30F97A-DACB-0E98-2072-BD3DBA791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D67FE039-F4E1-750E-6FB7-77681617B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37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27BF9E8-F96E-417F-B6A9-F565E4E3B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665" y="0"/>
            <a:ext cx="47296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1B02C327-ACAC-82FF-102A-98CA896388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2091" y="0"/>
            <a:ext cx="4515382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B975F263-8FBA-34B8-4A8B-B471BEDCDBDF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920419A4-0503-817E-9803-EA40D5DC5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EEEBB188-4964-5A4E-251E-0628E640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41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9F6C7DB-78B5-3B1A-505B-E20D1A169A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912" y="0"/>
            <a:ext cx="4913194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4B568FC7-8B82-4A87-404B-4384969BAB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0946"/>
          <a:stretch/>
        </p:blipFill>
        <p:spPr>
          <a:xfrm>
            <a:off x="5989171" y="0"/>
            <a:ext cx="4879673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31A5D415-BA6A-152A-CB82-0FD010C364C8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EF72EFD9-33F8-1345-6C99-BE654EB6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9" name="Kép 18">
              <a:extLst>
                <a:ext uri="{FF2B5EF4-FFF2-40B4-BE49-F238E27FC236}">
                  <a16:creationId xmlns:a16="http://schemas.microsoft.com/office/drawing/2014/main" id="{DC72020C-3611-573C-51FD-7903A49E4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525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4697EE8-6084-7BED-BD60-219EEB271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08" y="0"/>
            <a:ext cx="11629467" cy="6858000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E61D8546-6F87-6D5E-59F8-A514B2670437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F62B6080-536E-9255-C448-F1F72524E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4E341C31-5940-9EB5-B4AF-CE1CCD156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791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ép 20">
            <a:extLst>
              <a:ext uri="{FF2B5EF4-FFF2-40B4-BE49-F238E27FC236}">
                <a16:creationId xmlns:a16="http://schemas.microsoft.com/office/drawing/2014/main" id="{C08834E4-1D86-E161-79CC-09DC70122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000" y="0"/>
            <a:ext cx="2681622" cy="68580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1153FA72-44E9-56D9-028C-09F81089CF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000" y="0"/>
            <a:ext cx="2681622" cy="68580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DD928DA-8C40-E2D3-14A6-E0ADE9B230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0" y="0"/>
            <a:ext cx="2682593" cy="68580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27F8E70-8662-502B-1E3F-ADFC06340E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000" y="0"/>
            <a:ext cx="2681622" cy="68580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938B183-BE23-528E-57D6-CC75C94873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681622" cy="68580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7499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hu-HU" dirty="0"/>
              <a:t>Köszönjük a figyelmet</a:t>
            </a:r>
          </a:p>
        </p:txBody>
      </p:sp>
      <p:pic>
        <p:nvPicPr>
          <p:cNvPr id="9" name="8. ábra" descr="Könyv ik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893E5F69-2AF6-56C0-AB41-414B73A21522}"/>
              </a:ext>
            </a:extLst>
          </p:cNvPr>
          <p:cNvGrpSpPr/>
          <p:nvPr/>
        </p:nvGrpSpPr>
        <p:grpSpPr>
          <a:xfrm>
            <a:off x="10603710" y="2590801"/>
            <a:ext cx="1607343" cy="1657351"/>
            <a:chOff x="10603706" y="2590800"/>
            <a:chExt cx="1607343" cy="1657350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13B9A72A-37D7-A043-D14D-B747BDB5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3706" y="2590800"/>
              <a:ext cx="1607343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1855486E-A8B4-2CC0-C6A5-CCC61128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  <p:sp>
        <p:nvSpPr>
          <p:cNvPr id="6" name="Alcím 5">
            <a:extLst>
              <a:ext uri="{FF2B5EF4-FFF2-40B4-BE49-F238E27FC236}">
                <a16:creationId xmlns:a16="http://schemas.microsoft.com/office/drawing/2014/main" id="{023070A8-E95D-FA6C-FF86-4B540BB82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714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Weboldal célja</a:t>
            </a:r>
          </a:p>
        </p:txBody>
      </p:sp>
      <p:pic>
        <p:nvPicPr>
          <p:cNvPr id="6" name="5. ábra" descr="Tanulás ik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7" y="613889"/>
            <a:ext cx="1440000" cy="144000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7647" y="2336874"/>
            <a:ext cx="9463805" cy="3599316"/>
          </a:xfrm>
        </p:spPr>
        <p:txBody>
          <a:bodyPr rtlCol="0">
            <a:normAutofit/>
          </a:bodyPr>
          <a:lstStyle/>
          <a:p>
            <a:pPr rtl="0"/>
            <a:r>
              <a:rPr lang="hu-HU" sz="2000" dirty="0"/>
              <a:t>A weboldal célja a „</a:t>
            </a:r>
            <a:r>
              <a:rPr lang="hu-HU" sz="2000" dirty="0" err="1"/>
              <a:t>Sapori</a:t>
            </a:r>
            <a:r>
              <a:rPr lang="hu-HU" sz="2000" dirty="0"/>
              <a:t> </a:t>
            </a:r>
            <a:r>
              <a:rPr lang="hu-HU" sz="2000" dirty="0" err="1"/>
              <a:t>D’italia</a:t>
            </a:r>
            <a:r>
              <a:rPr lang="hu-HU" sz="2000" dirty="0"/>
              <a:t>” névre keresztelt fiktív, Miskolci étterem teljes körű bemutatása, étel és italkínálatának feltüntetése, valamint a leendő vendégek számára az időpont foglalás lehetővé tételé.</a:t>
            </a:r>
          </a:p>
          <a:p>
            <a:pPr rtl="0"/>
            <a:r>
              <a:rPr lang="hu-HU" sz="2000" dirty="0"/>
              <a:t>A célközönsége olyan miskolci lakosok és Miskolcra látogató turisták, akiket érdekel a gasztronómia, és szeretnének egy olyan új éttermet kipróbálni, ahol igazi olasz ételeket tudnak kipróbálni minőségi alapanyagokból.</a:t>
            </a:r>
          </a:p>
          <a:p>
            <a:pPr rtl="0"/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A weboldal elkészítésének főbb állomásai</a:t>
            </a:r>
          </a:p>
        </p:txBody>
      </p:sp>
      <p:pic>
        <p:nvPicPr>
          <p:cNvPr id="7" name="6. ábra" descr="Lépések ik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6" y="817447"/>
            <a:ext cx="952500" cy="952500"/>
          </a:xfrm>
          <a:prstGeom prst="rect">
            <a:avLst/>
          </a:prstGeom>
        </p:spPr>
      </p:pic>
      <p:grpSp>
        <p:nvGrpSpPr>
          <p:cNvPr id="25" name="Csoport 24" descr="felfelé mutató hüvelykujj ik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744538" y="2086168"/>
            <a:ext cx="823913" cy="823913"/>
            <a:chOff x="744537" y="2086166"/>
            <a:chExt cx="823913" cy="823913"/>
          </a:xfrm>
        </p:grpSpPr>
        <p:sp>
          <p:nvSpPr>
            <p:cNvPr id="42" name="Ellipszis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rtl="0" eaLnBrk="1" hangingPunct="1"/>
              <a:endParaRPr lang="hu-HU" altLang="en-US" dirty="0"/>
            </a:p>
          </p:txBody>
        </p:sp>
        <p:sp>
          <p:nvSpPr>
            <p:cNvPr id="43" name="Szabadkézi sokszög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hu-HU" dirty="0"/>
            </a:p>
          </p:txBody>
        </p:sp>
      </p:grpSp>
      <p:sp>
        <p:nvSpPr>
          <p:cNvPr id="74" name="Szöveg helye 73">
            <a:extLst>
              <a:ext uri="{FF2B5EF4-FFF2-40B4-BE49-F238E27FC236}">
                <a16:creationId xmlns:a16="http://schemas.microsoft.com/office/drawing/2014/main" id="{6CA236DF-5114-4CA5-8620-41B943649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hu-HU" dirty="0"/>
              <a:t>Weboldal céljának, feladatának meghatárosa</a:t>
            </a:r>
          </a:p>
        </p:txBody>
      </p:sp>
      <p:grpSp>
        <p:nvGrpSpPr>
          <p:cNvPr id="28" name="Csoport 27" descr="óra ikon">
            <a:extLst>
              <a:ext uri="{FF2B5EF4-FFF2-40B4-BE49-F238E27FC236}">
                <a16:creationId xmlns:a16="http://schemas.microsoft.com/office/drawing/2014/main" id="{0C571394-90B9-4305-A010-F2F17F3BA7D1}"/>
              </a:ext>
            </a:extLst>
          </p:cNvPr>
          <p:cNvGrpSpPr/>
          <p:nvPr/>
        </p:nvGrpSpPr>
        <p:grpSpPr>
          <a:xfrm>
            <a:off x="744538" y="3036069"/>
            <a:ext cx="823913" cy="823912"/>
            <a:chOff x="744537" y="3036069"/>
            <a:chExt cx="823913" cy="823912"/>
          </a:xfrm>
        </p:grpSpPr>
        <p:sp>
          <p:nvSpPr>
            <p:cNvPr id="45" name="Ellipszis 68">
              <a:extLst>
                <a:ext uri="{FF2B5EF4-FFF2-40B4-BE49-F238E27FC236}">
                  <a16:creationId xmlns:a16="http://schemas.microsoft.com/office/drawing/2014/main" id="{2C8CF75B-4297-4F4C-BB5C-0BE87F168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rtlCol="0"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rtl="0" eaLnBrk="1" hangingPunct="1"/>
              <a:endParaRPr lang="hu-HU" altLang="en-US" dirty="0"/>
            </a:p>
          </p:txBody>
        </p:sp>
        <p:grpSp>
          <p:nvGrpSpPr>
            <p:cNvPr id="46" name="Csoport 45" descr="Óra">
              <a:extLst>
                <a:ext uri="{FF2B5EF4-FFF2-40B4-BE49-F238E27FC236}">
                  <a16:creationId xmlns:a16="http://schemas.microsoft.com/office/drawing/2014/main" id="{1C027AC2-76F8-4218-8C73-C8413E8B412B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solidFill>
              <a:schemeClr val="tx1"/>
            </a:solidFill>
          </p:grpSpPr>
          <p:sp>
            <p:nvSpPr>
              <p:cNvPr id="47" name="Szabadkézi sokszög 158">
                <a:extLst>
                  <a:ext uri="{FF2B5EF4-FFF2-40B4-BE49-F238E27FC236}">
                    <a16:creationId xmlns:a16="http://schemas.microsoft.com/office/drawing/2014/main" id="{C75923E9-28C4-400A-99FC-AAC15C61ED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48" name="Szabadkézi sokszög 159">
                <a:extLst>
                  <a:ext uri="{FF2B5EF4-FFF2-40B4-BE49-F238E27FC236}">
                    <a16:creationId xmlns:a16="http://schemas.microsoft.com/office/drawing/2014/main" id="{FEFFD0C9-5B02-425B-A466-52E458FD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49" name="Szabadkézi sokszög 160">
                <a:extLst>
                  <a:ext uri="{FF2B5EF4-FFF2-40B4-BE49-F238E27FC236}">
                    <a16:creationId xmlns:a16="http://schemas.microsoft.com/office/drawing/2014/main" id="{6473D043-28E1-435C-A0EB-1B87812C5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50" name="Szabadkézi sokszög 161">
                <a:extLst>
                  <a:ext uri="{FF2B5EF4-FFF2-40B4-BE49-F238E27FC236}">
                    <a16:creationId xmlns:a16="http://schemas.microsoft.com/office/drawing/2014/main" id="{75DE641E-F64A-4A42-8BDF-F61276A8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51" name="Szabadkézi sokszög 162">
                <a:extLst>
                  <a:ext uri="{FF2B5EF4-FFF2-40B4-BE49-F238E27FC236}">
                    <a16:creationId xmlns:a16="http://schemas.microsoft.com/office/drawing/2014/main" id="{893761D4-3EB3-4B41-9D51-60FFF3ABA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52" name="Szabadkézi sokszög 163">
                <a:extLst>
                  <a:ext uri="{FF2B5EF4-FFF2-40B4-BE49-F238E27FC236}">
                    <a16:creationId xmlns:a16="http://schemas.microsoft.com/office/drawing/2014/main" id="{6D7BA2D0-32F1-40AE-BCF7-0031E808F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</p:grpSp>
      </p:grpSp>
      <p:sp>
        <p:nvSpPr>
          <p:cNvPr id="75" name="Szöveg helye 74">
            <a:extLst>
              <a:ext uri="{FF2B5EF4-FFF2-40B4-BE49-F238E27FC236}">
                <a16:creationId xmlns:a16="http://schemas.microsoft.com/office/drawing/2014/main" id="{DB5B3156-755F-47BB-AFCD-9C4855B037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hu-HU" dirty="0"/>
              <a:t>Arculatterv elkészítése</a:t>
            </a:r>
          </a:p>
        </p:txBody>
      </p:sp>
      <p:grpSp>
        <p:nvGrpSpPr>
          <p:cNvPr id="31" name="Csoport 30" descr="keresés ikon">
            <a:extLst>
              <a:ext uri="{FF2B5EF4-FFF2-40B4-BE49-F238E27FC236}">
                <a16:creationId xmlns:a16="http://schemas.microsoft.com/office/drawing/2014/main" id="{C5F28D29-D0F3-4DAC-898B-07FE8DA57557}"/>
              </a:ext>
            </a:extLst>
          </p:cNvPr>
          <p:cNvGrpSpPr/>
          <p:nvPr/>
        </p:nvGrpSpPr>
        <p:grpSpPr>
          <a:xfrm>
            <a:off x="744538" y="3975887"/>
            <a:ext cx="823913" cy="823912"/>
            <a:chOff x="744537" y="3975887"/>
            <a:chExt cx="823913" cy="823912"/>
          </a:xfrm>
        </p:grpSpPr>
        <p:sp>
          <p:nvSpPr>
            <p:cNvPr id="54" name="Ellipszis 68">
              <a:extLst>
                <a:ext uri="{FF2B5EF4-FFF2-40B4-BE49-F238E27FC236}">
                  <a16:creationId xmlns:a16="http://schemas.microsoft.com/office/drawing/2014/main" id="{33B80E49-94B9-44A5-A4BD-A0094115A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57150">
              <a:noFill/>
              <a:round/>
              <a:headEnd/>
              <a:tailEnd/>
            </a:ln>
          </p:spPr>
          <p:txBody>
            <a:bodyPr rtlCol="0"/>
            <a:lstStyle/>
            <a:p>
              <a:pPr>
                <a:defRPr/>
              </a:pPr>
              <a:endParaRPr lang="hu-HU" dirty="0"/>
            </a:p>
          </p:txBody>
        </p:sp>
        <p:grpSp>
          <p:nvGrpSpPr>
            <p:cNvPr id="55" name="Csoport 54" descr="Zárolás feloldása">
              <a:extLst>
                <a:ext uri="{FF2B5EF4-FFF2-40B4-BE49-F238E27FC236}">
                  <a16:creationId xmlns:a16="http://schemas.microsoft.com/office/drawing/2014/main" id="{B8F32770-F420-458B-B3DB-2F0E99DD574F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solidFill>
              <a:schemeClr val="tx1"/>
            </a:solidFill>
          </p:grpSpPr>
          <p:sp>
            <p:nvSpPr>
              <p:cNvPr id="56" name="Szabadkézi sokszög 188">
                <a:extLst>
                  <a:ext uri="{FF2B5EF4-FFF2-40B4-BE49-F238E27FC236}">
                    <a16:creationId xmlns:a16="http://schemas.microsoft.com/office/drawing/2014/main" id="{8076EF42-2725-44C4-9A27-D75D71B8F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57" name="Szabadkézi sokszög 189">
                <a:extLst>
                  <a:ext uri="{FF2B5EF4-FFF2-40B4-BE49-F238E27FC236}">
                    <a16:creationId xmlns:a16="http://schemas.microsoft.com/office/drawing/2014/main" id="{863AA144-B903-4860-8562-D39B36E85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58" name="Szabadkézi sokszög 190">
                <a:extLst>
                  <a:ext uri="{FF2B5EF4-FFF2-40B4-BE49-F238E27FC236}">
                    <a16:creationId xmlns:a16="http://schemas.microsoft.com/office/drawing/2014/main" id="{AAEE0046-41AB-419B-B2B6-6DF3CEF0E6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59" name="Szabadkézi sokszög 191">
                <a:extLst>
                  <a:ext uri="{FF2B5EF4-FFF2-40B4-BE49-F238E27FC236}">
                    <a16:creationId xmlns:a16="http://schemas.microsoft.com/office/drawing/2014/main" id="{A2CBED4E-8F3F-4F26-A152-681AEC9D0F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</p:grpSp>
      </p:grpSp>
      <p:sp>
        <p:nvSpPr>
          <p:cNvPr id="76" name="Szöveg helye 75">
            <a:extLst>
              <a:ext uri="{FF2B5EF4-FFF2-40B4-BE49-F238E27FC236}">
                <a16:creationId xmlns:a16="http://schemas.microsoft.com/office/drawing/2014/main" id="{20A0CD05-0AE4-492D-8051-9773BFFA7A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hu-HU" dirty="0"/>
              <a:t>Arculatterv implementálása</a:t>
            </a:r>
          </a:p>
        </p:txBody>
      </p:sp>
      <p:grpSp>
        <p:nvGrpSpPr>
          <p:cNvPr id="32" name="Csoport 31" descr="szerszámok ikon">
            <a:extLst>
              <a:ext uri="{FF2B5EF4-FFF2-40B4-BE49-F238E27FC236}">
                <a16:creationId xmlns:a16="http://schemas.microsoft.com/office/drawing/2014/main" id="{414B2C39-D63F-4B23-93E4-C6CB8A1A931B}"/>
              </a:ext>
            </a:extLst>
          </p:cNvPr>
          <p:cNvGrpSpPr/>
          <p:nvPr/>
        </p:nvGrpSpPr>
        <p:grpSpPr>
          <a:xfrm>
            <a:off x="712789" y="4945848"/>
            <a:ext cx="823913" cy="823912"/>
            <a:chOff x="712787" y="4945848"/>
            <a:chExt cx="823913" cy="823912"/>
          </a:xfrm>
        </p:grpSpPr>
        <p:sp>
          <p:nvSpPr>
            <p:cNvPr id="61" name="Ellipszis 68">
              <a:extLst>
                <a:ext uri="{FF2B5EF4-FFF2-40B4-BE49-F238E27FC236}">
                  <a16:creationId xmlns:a16="http://schemas.microsoft.com/office/drawing/2014/main" id="{5A6D6A35-6EA5-47A3-BA38-66294A59D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57150">
              <a:noFill/>
              <a:round/>
              <a:headEnd/>
              <a:tailEnd/>
            </a:ln>
          </p:spPr>
          <p:txBody>
            <a:bodyPr rtlCol="0"/>
            <a:lstStyle/>
            <a:p>
              <a:pPr>
                <a:defRPr/>
              </a:pPr>
              <a:endParaRPr lang="hu-HU" dirty="0"/>
            </a:p>
          </p:txBody>
        </p:sp>
        <p:grpSp>
          <p:nvGrpSpPr>
            <p:cNvPr id="62" name="Csoport 61" descr="Mechanika">
              <a:extLst>
                <a:ext uri="{FF2B5EF4-FFF2-40B4-BE49-F238E27FC236}">
                  <a16:creationId xmlns:a16="http://schemas.microsoft.com/office/drawing/2014/main" id="{12D9414F-F708-4FC6-9001-3B87C1156DFE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solidFill>
              <a:schemeClr val="tx1"/>
            </a:solidFill>
          </p:grpSpPr>
          <p:sp>
            <p:nvSpPr>
              <p:cNvPr id="63" name="Szabadkézi sokszög 129">
                <a:extLst>
                  <a:ext uri="{FF2B5EF4-FFF2-40B4-BE49-F238E27FC236}">
                    <a16:creationId xmlns:a16="http://schemas.microsoft.com/office/drawing/2014/main" id="{0DBAC07A-2E12-4423-A7AC-B5AAE8B2C0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64" name="Szabadkézi sokszög 130">
                <a:extLst>
                  <a:ext uri="{FF2B5EF4-FFF2-40B4-BE49-F238E27FC236}">
                    <a16:creationId xmlns:a16="http://schemas.microsoft.com/office/drawing/2014/main" id="{99532D95-86F9-4992-A22A-F8F67CF908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65" name="Szabadkézi sokszög 131">
                <a:extLst>
                  <a:ext uri="{FF2B5EF4-FFF2-40B4-BE49-F238E27FC236}">
                    <a16:creationId xmlns:a16="http://schemas.microsoft.com/office/drawing/2014/main" id="{A4304E6A-0009-4C19-BB19-7A189DFFD0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</p:grpSp>
      </p:grpSp>
      <p:sp>
        <p:nvSpPr>
          <p:cNvPr id="77" name="Szöveg helye 76">
            <a:extLst>
              <a:ext uri="{FF2B5EF4-FFF2-40B4-BE49-F238E27FC236}">
                <a16:creationId xmlns:a16="http://schemas.microsoft.com/office/drawing/2014/main" id="{32AB4371-99E9-4FD0-A119-1CF96F2D3E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hu-HU" dirty="0" err="1"/>
              <a:t>Debugging</a:t>
            </a:r>
            <a:r>
              <a:rPr lang="hu-HU" dirty="0"/>
              <a:t>, optimalizálás, </a:t>
            </a:r>
            <a:r>
              <a:rPr lang="hu-HU" dirty="0" err="1"/>
              <a:t>publishing</a:t>
            </a:r>
            <a:endParaRPr lang="hu-HU" dirty="0"/>
          </a:p>
        </p:txBody>
      </p:sp>
      <p:grpSp>
        <p:nvGrpSpPr>
          <p:cNvPr id="44" name="Csoport 43" descr="lépések ábra">
            <a:extLst>
              <a:ext uri="{FF2B5EF4-FFF2-40B4-BE49-F238E27FC236}">
                <a16:creationId xmlns:a16="http://schemas.microsoft.com/office/drawing/2014/main" id="{6EB24599-0719-48BC-AB48-E49D34953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1767" y="2139824"/>
            <a:ext cx="5184000" cy="3831576"/>
            <a:chOff x="6431766" y="2076324"/>
            <a:chExt cx="5184000" cy="3831576"/>
          </a:xfrm>
        </p:grpSpPr>
        <p:grpSp>
          <p:nvGrpSpPr>
            <p:cNvPr id="9" name="Csoport 27">
              <a:extLst>
                <a:ext uri="{FF2B5EF4-FFF2-40B4-BE49-F238E27FC236}">
                  <a16:creationId xmlns:a16="http://schemas.microsoft.com/office/drawing/2014/main" id="{CFE45C63-A0CD-4ED2-9253-02A15CFBE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1766" y="4609130"/>
              <a:ext cx="2336870" cy="1298770"/>
              <a:chOff x="4808051" y="1842051"/>
              <a:chExt cx="2369874" cy="1397540"/>
            </a:xfrm>
          </p:grpSpPr>
          <p:sp>
            <p:nvSpPr>
              <p:cNvPr id="10" name="Szabadkézi sokszög 17">
                <a:extLst>
                  <a:ext uri="{FF2B5EF4-FFF2-40B4-BE49-F238E27FC236}">
                    <a16:creationId xmlns:a16="http://schemas.microsoft.com/office/drawing/2014/main" id="{0F99B6D3-28DD-4E91-808E-0A9D8950E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2331219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11" name="Szabadkézi sokszög 18">
                <a:extLst>
                  <a:ext uri="{FF2B5EF4-FFF2-40B4-BE49-F238E27FC236}">
                    <a16:creationId xmlns:a16="http://schemas.microsoft.com/office/drawing/2014/main" id="{550D5C59-96EE-4437-9C44-B45AA3D56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1842051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12" name="Szabadkézi sokszög 19">
                <a:extLst>
                  <a:ext uri="{FF2B5EF4-FFF2-40B4-BE49-F238E27FC236}">
                    <a16:creationId xmlns:a16="http://schemas.microsoft.com/office/drawing/2014/main" id="{163804A0-E4BE-4601-AEB6-7EC3284F5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2300082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 rtl="0"/>
                <a:endParaRPr lang="hu-HU" dirty="0"/>
              </a:p>
            </p:txBody>
          </p:sp>
        </p:grpSp>
        <p:grpSp>
          <p:nvGrpSpPr>
            <p:cNvPr id="13" name="Csoport 35">
              <a:extLst>
                <a:ext uri="{FF2B5EF4-FFF2-40B4-BE49-F238E27FC236}">
                  <a16:creationId xmlns:a16="http://schemas.microsoft.com/office/drawing/2014/main" id="{BBFED9B2-8B04-4E8F-B036-2BB7CCF95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9331" y="3859410"/>
              <a:ext cx="2336870" cy="1307583"/>
              <a:chOff x="4808051" y="4299121"/>
              <a:chExt cx="2369874" cy="1405200"/>
            </a:xfrm>
          </p:grpSpPr>
          <p:sp>
            <p:nvSpPr>
              <p:cNvPr id="14" name="Szabadkézi sokszög 8">
                <a:extLst>
                  <a:ext uri="{FF2B5EF4-FFF2-40B4-BE49-F238E27FC236}">
                    <a16:creationId xmlns:a16="http://schemas.microsoft.com/office/drawing/2014/main" id="{7DA26508-A6A4-4F4C-AC60-E9459BF28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795540"/>
                <a:ext cx="1133349" cy="908781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>
                  <a:latin typeface="+mj-lt"/>
                </a:endParaRPr>
              </a:p>
            </p:txBody>
          </p:sp>
          <p:sp>
            <p:nvSpPr>
              <p:cNvPr id="15" name="Szabadkézi sokszög 9">
                <a:extLst>
                  <a:ext uri="{FF2B5EF4-FFF2-40B4-BE49-F238E27FC236}">
                    <a16:creationId xmlns:a16="http://schemas.microsoft.com/office/drawing/2014/main" id="{0FC13C28-081C-4595-9C9D-7D21EB3FA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299121"/>
                <a:ext cx="2369874" cy="961119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>
                  <a:latin typeface="+mj-lt"/>
                </a:endParaRPr>
              </a:p>
            </p:txBody>
          </p:sp>
          <p:sp>
            <p:nvSpPr>
              <p:cNvPr id="16" name="Szabadkézi sokszög 10">
                <a:extLst>
                  <a:ext uri="{FF2B5EF4-FFF2-40B4-BE49-F238E27FC236}">
                    <a16:creationId xmlns:a16="http://schemas.microsoft.com/office/drawing/2014/main" id="{31980248-1ADA-45C6-923A-02F742326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4764813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 rtl="0"/>
                <a:endParaRPr lang="hu-HU" dirty="0">
                  <a:latin typeface="+mj-lt"/>
                </a:endParaRPr>
              </a:p>
            </p:txBody>
          </p:sp>
        </p:grpSp>
        <p:grpSp>
          <p:nvGrpSpPr>
            <p:cNvPr id="17" name="Csoport 39">
              <a:extLst>
                <a:ext uri="{FF2B5EF4-FFF2-40B4-BE49-F238E27FC236}">
                  <a16:creationId xmlns:a16="http://schemas.microsoft.com/office/drawing/2014/main" id="{DBAE3F99-4416-43BB-802B-06B8C3273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39940" y="3145110"/>
              <a:ext cx="2335304" cy="1306106"/>
              <a:chOff x="4808051" y="5135743"/>
              <a:chExt cx="2369874" cy="1405200"/>
            </a:xfrm>
          </p:grpSpPr>
          <p:sp>
            <p:nvSpPr>
              <p:cNvPr id="18" name="Szabadkézi sokszög 5">
                <a:extLst>
                  <a:ext uri="{FF2B5EF4-FFF2-40B4-BE49-F238E27FC236}">
                    <a16:creationId xmlns:a16="http://schemas.microsoft.com/office/drawing/2014/main" id="{86042750-61FD-40FA-B325-3248D0B0B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632723"/>
                <a:ext cx="1134109" cy="908220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19" name="Szabadkézi sokszög 6">
                <a:extLst>
                  <a:ext uri="{FF2B5EF4-FFF2-40B4-BE49-F238E27FC236}">
                    <a16:creationId xmlns:a16="http://schemas.microsoft.com/office/drawing/2014/main" id="{D2485B1E-22DE-4313-87F3-58173AEAC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135743"/>
                <a:ext cx="2369874" cy="960617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20" name="Szabadkézi sokszög 7">
                <a:extLst>
                  <a:ext uri="{FF2B5EF4-FFF2-40B4-BE49-F238E27FC236}">
                    <a16:creationId xmlns:a16="http://schemas.microsoft.com/office/drawing/2014/main" id="{6D372190-F03C-4E10-9BB3-D0799862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160" y="5600967"/>
                <a:ext cx="1235765" cy="939976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</p:grpSp>
        <p:grpSp>
          <p:nvGrpSpPr>
            <p:cNvPr id="21" name="Csoport 31">
              <a:extLst>
                <a:ext uri="{FF2B5EF4-FFF2-40B4-BE49-F238E27FC236}">
                  <a16:creationId xmlns:a16="http://schemas.microsoft.com/office/drawing/2014/main" id="{AAF307FC-5513-426F-BB40-B722D6DF2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78897" y="2438188"/>
              <a:ext cx="2336869" cy="1304631"/>
              <a:chOff x="4808051" y="3515295"/>
              <a:chExt cx="2369874" cy="1403847"/>
            </a:xfrm>
          </p:grpSpPr>
          <p:sp>
            <p:nvSpPr>
              <p:cNvPr id="22" name="Szabadkézi sokszög 11">
                <a:extLst>
                  <a:ext uri="{FF2B5EF4-FFF2-40B4-BE49-F238E27FC236}">
                    <a16:creationId xmlns:a16="http://schemas.microsoft.com/office/drawing/2014/main" id="{74A81D7B-94A3-42C9-80AC-62D5D0110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010770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23" name="Szabadkézi sokszög 12">
                <a:extLst>
                  <a:ext uri="{FF2B5EF4-FFF2-40B4-BE49-F238E27FC236}">
                    <a16:creationId xmlns:a16="http://schemas.microsoft.com/office/drawing/2014/main" id="{C157D7EE-659C-409B-A1E6-7D05687D7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3515295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  <p:sp>
            <p:nvSpPr>
              <p:cNvPr id="24" name="Szabadkézi sokszög 13">
                <a:extLst>
                  <a:ext uri="{FF2B5EF4-FFF2-40B4-BE49-F238E27FC236}">
                    <a16:creationId xmlns:a16="http://schemas.microsoft.com/office/drawing/2014/main" id="{0F6A3B05-53B7-4EA3-88B4-ED578C58E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400" y="3976396"/>
                <a:ext cx="1236525" cy="940133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tlCol="0"/>
              <a:lstStyle/>
              <a:p>
                <a:pPr>
                  <a:defRPr/>
                </a:pPr>
                <a:endParaRPr lang="hu-HU" dirty="0"/>
              </a:p>
            </p:txBody>
          </p:sp>
        </p:grpSp>
        <p:grpSp>
          <p:nvGrpSpPr>
            <p:cNvPr id="4" name="Csoport 3">
              <a:extLst>
                <a:ext uri="{FF2B5EF4-FFF2-40B4-BE49-F238E27FC236}">
                  <a16:creationId xmlns:a16="http://schemas.microsoft.com/office/drawing/2014/main" id="{BC384F39-BE7C-4DC7-9463-38206393DEC4}"/>
                </a:ext>
              </a:extLst>
            </p:cNvPr>
            <p:cNvGrpSpPr/>
            <p:nvPr/>
          </p:nvGrpSpPr>
          <p:grpSpPr>
            <a:xfrm>
              <a:off x="7668115" y="3549446"/>
              <a:ext cx="529043" cy="396000"/>
              <a:chOff x="7687796" y="3553060"/>
              <a:chExt cx="529043" cy="396000"/>
            </a:xfrm>
          </p:grpSpPr>
          <p:sp>
            <p:nvSpPr>
              <p:cNvPr id="26" name="Könnycsepp 25">
                <a:extLst>
                  <a:ext uri="{FF2B5EF4-FFF2-40B4-BE49-F238E27FC236}">
                    <a16:creationId xmlns:a16="http://schemas.microsoft.com/office/drawing/2014/main" id="{E668D9BC-775F-4484-A481-0A547E2A5D3E}"/>
                  </a:ext>
                </a:extLst>
              </p:cNvPr>
              <p:cNvSpPr/>
              <p:nvPr/>
            </p:nvSpPr>
            <p:spPr>
              <a:xfrm rot="7994273">
                <a:off x="7750851" y="3553060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hu-HU" sz="3200" dirty="0">
                  <a:latin typeface="+mj-lt"/>
                </a:endParaRPr>
              </a:p>
            </p:txBody>
          </p:sp>
          <p:sp>
            <p:nvSpPr>
              <p:cNvPr id="27" name="Ellipszis 26">
                <a:extLst>
                  <a:ext uri="{FF2B5EF4-FFF2-40B4-BE49-F238E27FC236}">
                    <a16:creationId xmlns:a16="http://schemas.microsoft.com/office/drawing/2014/main" id="{FC18C2F6-BC37-4856-9C97-AB28F5F35F30}"/>
                  </a:ext>
                </a:extLst>
              </p:cNvPr>
              <p:cNvSpPr/>
              <p:nvPr/>
            </p:nvSpPr>
            <p:spPr>
              <a:xfrm>
                <a:off x="7800745" y="3600615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hu-HU" sz="3200" dirty="0">
                  <a:latin typeface="+mj-lt"/>
                </a:endParaRPr>
              </a:p>
            </p:txBody>
          </p:sp>
          <p:sp>
            <p:nvSpPr>
              <p:cNvPr id="38" name="Szövegdoboz 37">
                <a:extLst>
                  <a:ext uri="{FF2B5EF4-FFF2-40B4-BE49-F238E27FC236}">
                    <a16:creationId xmlns:a16="http://schemas.microsoft.com/office/drawing/2014/main" id="{DCF68FA9-42C6-4204-B804-635DC098A5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7796" y="3587891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rtl="0" eaLnBrk="1" hangingPunct="1"/>
                <a:r>
                  <a:rPr lang="hu-HU" sz="1400" b="1" dirty="0"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5" name="Csoport 4">
              <a:extLst>
                <a:ext uri="{FF2B5EF4-FFF2-40B4-BE49-F238E27FC236}">
                  <a16:creationId xmlns:a16="http://schemas.microsoft.com/office/drawing/2014/main" id="{93A0B2E9-CE29-4F7C-AFC9-679B8873B095}"/>
                </a:ext>
              </a:extLst>
            </p:cNvPr>
            <p:cNvGrpSpPr/>
            <p:nvPr/>
          </p:nvGrpSpPr>
          <p:grpSpPr>
            <a:xfrm>
              <a:off x="6694640" y="4272888"/>
              <a:ext cx="527478" cy="396000"/>
              <a:chOff x="6694640" y="4272888"/>
              <a:chExt cx="527478" cy="396000"/>
            </a:xfrm>
          </p:grpSpPr>
          <p:sp>
            <p:nvSpPr>
              <p:cNvPr id="29" name="Könnycsepp 28">
                <a:extLst>
                  <a:ext uri="{FF2B5EF4-FFF2-40B4-BE49-F238E27FC236}">
                    <a16:creationId xmlns:a16="http://schemas.microsoft.com/office/drawing/2014/main" id="{714DA6B9-3503-4743-B96D-C0387E3433EB}"/>
                  </a:ext>
                </a:extLst>
              </p:cNvPr>
              <p:cNvSpPr/>
              <p:nvPr/>
            </p:nvSpPr>
            <p:spPr>
              <a:xfrm rot="7994273">
                <a:off x="6757610" y="4272888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hu-HU" sz="3200" dirty="0">
                  <a:latin typeface="+mj-lt"/>
                </a:endParaRPr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0538BF2D-7205-429C-9920-69C767E77FD5}"/>
                  </a:ext>
                </a:extLst>
              </p:cNvPr>
              <p:cNvSpPr/>
              <p:nvPr/>
            </p:nvSpPr>
            <p:spPr>
              <a:xfrm>
                <a:off x="6807876" y="4320739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hu-HU" sz="3200" dirty="0">
                  <a:latin typeface="+mj-lt"/>
                </a:endParaRPr>
              </a:p>
            </p:txBody>
          </p:sp>
          <p:sp>
            <p:nvSpPr>
              <p:cNvPr id="37" name="Szövegdoboz 36">
                <a:extLst>
                  <a:ext uri="{FF2B5EF4-FFF2-40B4-BE49-F238E27FC236}">
                    <a16:creationId xmlns:a16="http://schemas.microsoft.com/office/drawing/2014/main" id="{9CCC179C-E666-4CBA-8225-E9AE8F63B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94640" y="4304252"/>
                <a:ext cx="5274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tlCol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rtl="0" eaLnBrk="1" hangingPunct="1"/>
                <a:r>
                  <a:rPr lang="hu-HU" sz="1400" b="1" dirty="0"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3" name="Csoport 2">
              <a:extLst>
                <a:ext uri="{FF2B5EF4-FFF2-40B4-BE49-F238E27FC236}">
                  <a16:creationId xmlns:a16="http://schemas.microsoft.com/office/drawing/2014/main" id="{1F76D10B-6ACE-4638-AB7A-1EF3942918AD}"/>
                </a:ext>
              </a:extLst>
            </p:cNvPr>
            <p:cNvGrpSpPr/>
            <p:nvPr/>
          </p:nvGrpSpPr>
          <p:grpSpPr>
            <a:xfrm>
              <a:off x="8607357" y="2825895"/>
              <a:ext cx="529043" cy="396000"/>
              <a:chOff x="8505184" y="2844945"/>
              <a:chExt cx="529043" cy="396000"/>
            </a:xfrm>
          </p:grpSpPr>
          <p:sp>
            <p:nvSpPr>
              <p:cNvPr id="66" name="Ellipszis 65">
                <a:extLst>
                  <a:ext uri="{FF2B5EF4-FFF2-40B4-BE49-F238E27FC236}">
                    <a16:creationId xmlns:a16="http://schemas.microsoft.com/office/drawing/2014/main" id="{E0767904-B09B-41EB-A4C9-DA5D7C8E09E8}"/>
                  </a:ext>
                </a:extLst>
              </p:cNvPr>
              <p:cNvSpPr/>
              <p:nvPr/>
            </p:nvSpPr>
            <p:spPr>
              <a:xfrm>
                <a:off x="8618133" y="2898296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hu-HU" sz="3200" dirty="0">
                  <a:latin typeface="+mj-lt"/>
                </a:endParaRPr>
              </a:p>
            </p:txBody>
          </p:sp>
          <p:sp>
            <p:nvSpPr>
              <p:cNvPr id="67" name="Szövegdoboz 66">
                <a:extLst>
                  <a:ext uri="{FF2B5EF4-FFF2-40B4-BE49-F238E27FC236}">
                    <a16:creationId xmlns:a16="http://schemas.microsoft.com/office/drawing/2014/main" id="{4736825B-C1D7-48B5-B010-D3116A534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05184" y="2872872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rtl="0" eaLnBrk="1" hangingPunct="1"/>
                <a:r>
                  <a:rPr lang="hu-HU" sz="1400" b="1" dirty="0">
                    <a:latin typeface="+mj-lt"/>
                  </a:rPr>
                  <a:t>3</a:t>
                </a:r>
              </a:p>
            </p:txBody>
          </p:sp>
          <p:sp>
            <p:nvSpPr>
              <p:cNvPr id="68" name="Könnycsepp 67">
                <a:extLst>
                  <a:ext uri="{FF2B5EF4-FFF2-40B4-BE49-F238E27FC236}">
                    <a16:creationId xmlns:a16="http://schemas.microsoft.com/office/drawing/2014/main" id="{6A511322-FCB6-4287-85D1-8002AF8690E8}"/>
                  </a:ext>
                </a:extLst>
              </p:cNvPr>
              <p:cNvSpPr/>
              <p:nvPr/>
            </p:nvSpPr>
            <p:spPr>
              <a:xfrm rot="7994273">
                <a:off x="8570636" y="2844945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hu-HU" sz="3200" dirty="0">
                  <a:latin typeface="+mj-lt"/>
                </a:endParaRPr>
              </a:p>
            </p:txBody>
          </p:sp>
        </p:grpSp>
        <p:grpSp>
          <p:nvGrpSpPr>
            <p:cNvPr id="8" name="Csoport 7">
              <a:extLst>
                <a:ext uri="{FF2B5EF4-FFF2-40B4-BE49-F238E27FC236}">
                  <a16:creationId xmlns:a16="http://schemas.microsoft.com/office/drawing/2014/main" id="{1363545A-9938-4AE2-BE9F-9DD50FC1DC56}"/>
                </a:ext>
              </a:extLst>
            </p:cNvPr>
            <p:cNvGrpSpPr/>
            <p:nvPr/>
          </p:nvGrpSpPr>
          <p:grpSpPr>
            <a:xfrm>
              <a:off x="9564497" y="2076324"/>
              <a:ext cx="529043" cy="396000"/>
              <a:chOff x="9564497" y="2089024"/>
              <a:chExt cx="529043" cy="396000"/>
            </a:xfrm>
          </p:grpSpPr>
          <p:grpSp>
            <p:nvGrpSpPr>
              <p:cNvPr id="6" name="Csoport 5">
                <a:extLst>
                  <a:ext uri="{FF2B5EF4-FFF2-40B4-BE49-F238E27FC236}">
                    <a16:creationId xmlns:a16="http://schemas.microsoft.com/office/drawing/2014/main" id="{6D2B501A-72D7-40B8-9802-DE6E8019ADB1}"/>
                  </a:ext>
                </a:extLst>
              </p:cNvPr>
              <p:cNvGrpSpPr/>
              <p:nvPr/>
            </p:nvGrpSpPr>
            <p:grpSpPr>
              <a:xfrm>
                <a:off x="9564497" y="2116951"/>
                <a:ext cx="529043" cy="309240"/>
                <a:chOff x="9564497" y="2116951"/>
                <a:chExt cx="529043" cy="309240"/>
              </a:xfrm>
            </p:grpSpPr>
            <p:sp>
              <p:nvSpPr>
                <p:cNvPr id="69" name="Ellipszis 68">
                  <a:extLst>
                    <a:ext uri="{FF2B5EF4-FFF2-40B4-BE49-F238E27FC236}">
                      <a16:creationId xmlns:a16="http://schemas.microsoft.com/office/drawing/2014/main" id="{A1A0480E-9E12-4EA2-BCCF-0C55EF3201CC}"/>
                    </a:ext>
                  </a:extLst>
                </p:cNvPr>
                <p:cNvSpPr/>
                <p:nvPr/>
              </p:nvSpPr>
              <p:spPr>
                <a:xfrm>
                  <a:off x="9683796" y="2142375"/>
                  <a:ext cx="301007" cy="28381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hu-HU" sz="3200" dirty="0">
                    <a:latin typeface="+mj-lt"/>
                  </a:endParaRPr>
                </a:p>
              </p:txBody>
            </p:sp>
            <p:sp>
              <p:nvSpPr>
                <p:cNvPr id="70" name="Szövegdoboz 69">
                  <a:extLst>
                    <a:ext uri="{FF2B5EF4-FFF2-40B4-BE49-F238E27FC236}">
                      <a16:creationId xmlns:a16="http://schemas.microsoft.com/office/drawing/2014/main" id="{C5B3665F-4DAC-41AB-8260-BF53DC2396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64497" y="2116951"/>
                  <a:ext cx="52904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tlCol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9pPr>
                </a:lstStyle>
                <a:p>
                  <a:pPr algn="ctr" rtl="0" eaLnBrk="1" hangingPunct="1"/>
                  <a:r>
                    <a:rPr lang="hu-HU" sz="1400" b="1" dirty="0">
                      <a:latin typeface="+mj-lt"/>
                    </a:rPr>
                    <a:t>4</a:t>
                  </a:r>
                </a:p>
              </p:txBody>
            </p:sp>
          </p:grpSp>
          <p:sp>
            <p:nvSpPr>
              <p:cNvPr id="71" name="Könnycsepp 70">
                <a:extLst>
                  <a:ext uri="{FF2B5EF4-FFF2-40B4-BE49-F238E27FC236}">
                    <a16:creationId xmlns:a16="http://schemas.microsoft.com/office/drawing/2014/main" id="{8FD8D4C2-2B0C-4395-B822-9A684D330211}"/>
                  </a:ext>
                </a:extLst>
              </p:cNvPr>
              <p:cNvSpPr/>
              <p:nvPr/>
            </p:nvSpPr>
            <p:spPr>
              <a:xfrm rot="7994273">
                <a:off x="9636299" y="2089024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hu-HU" sz="3200" dirty="0">
                  <a:latin typeface="+mj-lt"/>
                </a:endParaRPr>
              </a:p>
            </p:txBody>
          </p:sp>
        </p:grpSp>
      </p:grpSp>
      <p:grpSp>
        <p:nvGrpSpPr>
          <p:cNvPr id="33" name="Csoportba foglalás 32">
            <a:extLst>
              <a:ext uri="{FF2B5EF4-FFF2-40B4-BE49-F238E27FC236}">
                <a16:creationId xmlns:a16="http://schemas.microsoft.com/office/drawing/2014/main" id="{2CB2D130-745E-4416-6FE1-66D8CD8733E4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</p:grpSpPr>
        <p:pic>
          <p:nvPicPr>
            <p:cNvPr id="34" name="Kép 33">
              <a:extLst>
                <a:ext uri="{FF2B5EF4-FFF2-40B4-BE49-F238E27FC236}">
                  <a16:creationId xmlns:a16="http://schemas.microsoft.com/office/drawing/2014/main" id="{9917491D-EDB4-BA2C-0E6C-4FD843FA9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35" name="Kép 34">
              <a:extLst>
                <a:ext uri="{FF2B5EF4-FFF2-40B4-BE49-F238E27FC236}">
                  <a16:creationId xmlns:a16="http://schemas.microsoft.com/office/drawing/2014/main" id="{459E602C-8466-39B6-6916-FB55D38A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45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F47E33B7-796A-1E8A-87CD-172B2D1D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tagjai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24F7FF89-DFC2-4B21-8805-64B24B80E2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sz="3200" dirty="0"/>
              <a:t>Fogas Martin</a:t>
            </a:r>
          </a:p>
          <a:p>
            <a:r>
              <a:rPr lang="hu-HU" dirty="0" err="1"/>
              <a:t>Logo</a:t>
            </a:r>
            <a:r>
              <a:rPr lang="hu-HU" dirty="0"/>
              <a:t> elkészítése,Főoldal tartalmi elemeinek összegyűjtése,Szolgáltatások,Kapcsolatok </a:t>
            </a:r>
            <a:r>
              <a:rPr lang="hu-HU" dirty="0" err="1"/>
              <a:t>aloldal</a:t>
            </a:r>
            <a:r>
              <a:rPr lang="hu-HU" dirty="0"/>
              <a:t> elkészítése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86E93C0D-834E-07CA-1E00-1DD02C5062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hu-HU" sz="3200" dirty="0"/>
              <a:t>Mészáros László</a:t>
            </a:r>
          </a:p>
          <a:p>
            <a:pPr algn="l"/>
            <a:r>
              <a:rPr lang="hu-HU" dirty="0"/>
              <a:t>Menüsor kialakítása,technikai beállítása, lábléc elkészítése,Étlap,Itallap,Foglalás </a:t>
            </a:r>
            <a:r>
              <a:rPr lang="hu-HU" dirty="0" err="1"/>
              <a:t>aloldal</a:t>
            </a:r>
            <a:r>
              <a:rPr lang="hu-HU" dirty="0"/>
              <a:t> elkészítése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5. ábra" descr="Tanulás ik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47" y="61388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2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F47E33B7-796A-1E8A-87CD-172B2D1D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Közösen elvégzett feladatok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24F7FF89-DFC2-4B21-8805-64B24B80E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u-HU" dirty="0"/>
          </a:p>
          <a:p>
            <a:r>
              <a:rPr lang="hu-HU" dirty="0"/>
              <a:t>Inspirációszerzés</a:t>
            </a:r>
          </a:p>
          <a:p>
            <a:r>
              <a:rPr lang="hu-HU" dirty="0"/>
              <a:t>Weboldal vázlati tervének elkészítése</a:t>
            </a:r>
          </a:p>
          <a:p>
            <a:r>
              <a:rPr lang="hu-HU" dirty="0"/>
              <a:t>Arculat kialakítása</a:t>
            </a:r>
          </a:p>
          <a:p>
            <a:r>
              <a:rPr lang="hu-HU" dirty="0"/>
              <a:t>Tesztelés</a:t>
            </a:r>
          </a:p>
        </p:txBody>
      </p:sp>
      <p:pic>
        <p:nvPicPr>
          <p:cNvPr id="5" name="5. ábra" descr="Tanulás ik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47" y="61388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9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Alkalmazott módszertanok</a:t>
            </a:r>
          </a:p>
        </p:txBody>
      </p:sp>
      <p:pic>
        <p:nvPicPr>
          <p:cNvPr id="6" name="5. ábra" descr="Tanulás ik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7" y="613889"/>
            <a:ext cx="1440000" cy="144000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dirty="0"/>
              <a:t>Egyszerűség</a:t>
            </a:r>
          </a:p>
          <a:p>
            <a:pPr lvl="1"/>
            <a:r>
              <a:rPr lang="hu-HU" dirty="0"/>
              <a:t>Színpalettában, kezelőfelületben, használt grafikákban</a:t>
            </a:r>
          </a:p>
          <a:p>
            <a:r>
              <a:rPr lang="hu-HU" dirty="0"/>
              <a:t>Navigálhatóság</a:t>
            </a:r>
          </a:p>
          <a:p>
            <a:pPr lvl="1"/>
            <a:r>
              <a:rPr lang="hu-HU" dirty="0"/>
              <a:t>Aloldalak számának optimalizálása</a:t>
            </a:r>
          </a:p>
          <a:p>
            <a:r>
              <a:rPr lang="hu-HU" dirty="0"/>
              <a:t>Konzisztens felépítés</a:t>
            </a:r>
          </a:p>
          <a:p>
            <a:pPr lvl="1"/>
            <a:r>
              <a:rPr lang="hu-HU" dirty="0"/>
              <a:t>Létrehozott sablonhoz való erős ragaszkodás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609152AA-BA3E-5060-65BE-4211AC374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1675" y="2336803"/>
            <a:ext cx="4700588" cy="3598863"/>
          </a:xfrm>
        </p:spPr>
        <p:txBody>
          <a:bodyPr rtlCol="0" anchor="t">
            <a:normAutofit/>
          </a:bodyPr>
          <a:lstStyle/>
          <a:p>
            <a:pPr algn="l"/>
            <a:r>
              <a:rPr lang="hu-HU" dirty="0"/>
              <a:t>Konvencionális</a:t>
            </a:r>
          </a:p>
          <a:p>
            <a:pPr lvl="1" algn="l"/>
            <a:r>
              <a:rPr lang="hu-HU" dirty="0"/>
              <a:t>Az elterjedt, megszokott elemek megőrzése – felhasználóbarát</a:t>
            </a:r>
          </a:p>
          <a:p>
            <a:pPr algn="l"/>
            <a:r>
              <a:rPr lang="hu-HU" dirty="0" err="1"/>
              <a:t>Rezponzivitás</a:t>
            </a:r>
            <a:endParaRPr lang="hu-HU" dirty="0"/>
          </a:p>
          <a:p>
            <a:pPr lvl="1" algn="l"/>
            <a:r>
              <a:rPr lang="hu-HU" dirty="0"/>
              <a:t>Eszközfüggetlen kialakítás</a:t>
            </a:r>
          </a:p>
          <a:p>
            <a:pPr algn="l" rtl="0"/>
            <a:r>
              <a:rPr lang="hu-HU" dirty="0"/>
              <a:t>Test </a:t>
            </a:r>
            <a:r>
              <a:rPr lang="hu-HU" dirty="0" err="1"/>
              <a:t>early</a:t>
            </a:r>
            <a:r>
              <a:rPr lang="hu-HU" dirty="0"/>
              <a:t>, test </a:t>
            </a:r>
            <a:r>
              <a:rPr lang="hu-HU" dirty="0" err="1"/>
              <a:t>often</a:t>
            </a:r>
            <a:endParaRPr lang="hu-HU" dirty="0"/>
          </a:p>
          <a:p>
            <a:pPr lvl="1" algn="l"/>
            <a:r>
              <a:rPr lang="hu-HU" dirty="0"/>
              <a:t>Hibák, design bakik korai feltárása, korrigálása a design elvekbe való beépítése</a:t>
            </a:r>
          </a:p>
          <a:p>
            <a:pPr algn="l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466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Felhasznált eszközök</a:t>
            </a:r>
          </a:p>
        </p:txBody>
      </p:sp>
      <p:pic>
        <p:nvPicPr>
          <p:cNvPr id="6" name="5. ábra" descr="Tanulás ik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7" y="613889"/>
            <a:ext cx="1440000" cy="144000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hu-HU" dirty="0" err="1"/>
              <a:t>Wordpress</a:t>
            </a:r>
            <a:r>
              <a:rPr lang="hu-HU" dirty="0"/>
              <a:t> CMS rendszer</a:t>
            </a:r>
          </a:p>
          <a:p>
            <a:pPr lvl="1"/>
            <a:r>
              <a:rPr lang="hu-HU" dirty="0" err="1"/>
              <a:t>Sablonok,Témák</a:t>
            </a:r>
            <a:endParaRPr lang="hu-HU" dirty="0"/>
          </a:p>
          <a:p>
            <a:pPr lvl="1"/>
            <a:r>
              <a:rPr lang="hu-HU" dirty="0"/>
              <a:t>Blokkok</a:t>
            </a:r>
          </a:p>
          <a:p>
            <a:pPr lvl="1"/>
            <a:r>
              <a:rPr lang="hu-HU" dirty="0"/>
              <a:t>Website </a:t>
            </a:r>
            <a:r>
              <a:rPr lang="hu-HU" dirty="0" err="1"/>
              <a:t>builder</a:t>
            </a:r>
            <a:endParaRPr lang="hu-HU" dirty="0"/>
          </a:p>
          <a:p>
            <a:pPr lvl="1"/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forum</a:t>
            </a:r>
            <a:r>
              <a:rPr lang="hu-HU" dirty="0"/>
              <a:t> CSS-</a:t>
            </a:r>
            <a:r>
              <a:rPr lang="hu-HU" dirty="0" err="1"/>
              <a:t>hez</a:t>
            </a:r>
            <a:endParaRPr lang="hu-HU" dirty="0"/>
          </a:p>
          <a:p>
            <a:pPr rtl="0"/>
            <a:r>
              <a:rPr lang="hu-HU" dirty="0"/>
              <a:t>Microsoft </a:t>
            </a:r>
            <a:r>
              <a:rPr lang="hu-HU" dirty="0" err="1"/>
              <a:t>Copilot</a:t>
            </a:r>
            <a:endParaRPr lang="hu-HU" dirty="0"/>
          </a:p>
          <a:p>
            <a:pPr lvl="1"/>
            <a:r>
              <a:rPr lang="hu-HU" dirty="0"/>
              <a:t>Logók, képek létrehozása</a:t>
            </a:r>
          </a:p>
          <a:p>
            <a:pPr lvl="1"/>
            <a:r>
              <a:rPr lang="hu-HU" dirty="0"/>
              <a:t>Szövegelemek létrehozása</a:t>
            </a:r>
          </a:p>
          <a:p>
            <a:pPr rtl="0"/>
            <a:endParaRPr lang="hu-HU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609152AA-BA3E-5060-65BE-4211AC374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1675" y="2336803"/>
            <a:ext cx="4700588" cy="3598863"/>
          </a:xfrm>
        </p:spPr>
        <p:txBody>
          <a:bodyPr rtlCol="0" anchor="t"/>
          <a:lstStyle/>
          <a:p>
            <a:pPr algn="l"/>
            <a:r>
              <a:rPr lang="hu-HU" dirty="0"/>
              <a:t>pixabay.com, unsplash.com</a:t>
            </a:r>
          </a:p>
          <a:p>
            <a:pPr lvl="1" algn="l"/>
            <a:r>
              <a:rPr lang="hu-HU" dirty="0"/>
              <a:t>Stock fotók</a:t>
            </a:r>
          </a:p>
          <a:p>
            <a:pPr algn="l" rtl="0"/>
            <a:r>
              <a:rPr lang="hu-HU" dirty="0" err="1"/>
              <a:t>Chromium</a:t>
            </a:r>
            <a:r>
              <a:rPr lang="hu-HU" dirty="0"/>
              <a:t> </a:t>
            </a:r>
            <a:r>
              <a:rPr lang="hu-HU" dirty="0" err="1"/>
              <a:t>Devtools</a:t>
            </a:r>
            <a:endParaRPr lang="hu-HU" dirty="0"/>
          </a:p>
          <a:p>
            <a:pPr lvl="1" algn="l"/>
            <a:r>
              <a:rPr lang="hu-HU" dirty="0" err="1"/>
              <a:t>Element</a:t>
            </a:r>
            <a:r>
              <a:rPr lang="hu-HU" dirty="0"/>
              <a:t> </a:t>
            </a:r>
            <a:r>
              <a:rPr lang="hu-HU" dirty="0" err="1"/>
              <a:t>inspect</a:t>
            </a:r>
            <a:endParaRPr lang="hu-HU" dirty="0"/>
          </a:p>
          <a:p>
            <a:pPr algn="l"/>
            <a:r>
              <a:rPr lang="hu-HU" dirty="0"/>
              <a:t>Trello</a:t>
            </a:r>
          </a:p>
          <a:p>
            <a:pPr lvl="1" algn="l"/>
            <a:r>
              <a:rPr lang="hu-HU" dirty="0"/>
              <a:t>Projekt kezelés</a:t>
            </a:r>
          </a:p>
          <a:p>
            <a:pPr algn="l"/>
            <a:r>
              <a:rPr lang="hu-HU" dirty="0"/>
              <a:t>Discord, Facebook Messenger</a:t>
            </a:r>
          </a:p>
          <a:p>
            <a:pPr lvl="1" algn="l"/>
            <a:r>
              <a:rPr lang="hu-HU" dirty="0"/>
              <a:t>Kommunikáció</a:t>
            </a:r>
          </a:p>
        </p:txBody>
      </p:sp>
    </p:spTree>
    <p:extLst>
      <p:ext uri="{BB962C8B-B14F-4D97-AF65-F5344CB8AC3E}">
        <p14:creationId xmlns:p14="http://schemas.microsoft.com/office/powerpoint/2010/main" val="45560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Főoldal első vázlati terve</a:t>
            </a:r>
          </a:p>
        </p:txBody>
      </p:sp>
      <p:pic>
        <p:nvPicPr>
          <p:cNvPr id="3" name="6. ábra" descr="Lépések ik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6" y="817447"/>
            <a:ext cx="952500" cy="9525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13DA5D1-6CF2-D476-5D75-A62D84A26EF7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5C02E7B8-7B37-4100-8229-0C9D6357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2A140CE5-B3F1-CEEF-D5ED-4A489AC8C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5F08283A-6088-E148-9930-BFB331280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2921" y="8999"/>
            <a:ext cx="4806000" cy="3327185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F08283A-6088-E148-9930-BFB331280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2921" y="3336184"/>
            <a:ext cx="4806000" cy="3507967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18C0C65-8E5F-B0D5-AB70-BE74F9B46B69}"/>
              </a:ext>
            </a:extLst>
          </p:cNvPr>
          <p:cNvGrpSpPr>
            <a:grpSpLocks noChangeAspect="1"/>
          </p:cNvGrpSpPr>
          <p:nvPr/>
        </p:nvGrpSpPr>
        <p:grpSpPr>
          <a:xfrm>
            <a:off x="10571017" y="609600"/>
            <a:ext cx="1620984" cy="1373483"/>
            <a:chOff x="10331425" y="2590800"/>
            <a:chExt cx="2055294" cy="1657350"/>
          </a:xfrm>
        </p:grpSpPr>
        <p:pic>
          <p:nvPicPr>
            <p:cNvPr id="3" name="Kép 2">
              <a:extLst>
                <a:ext uri="{FF2B5EF4-FFF2-40B4-BE49-F238E27FC236}">
                  <a16:creationId xmlns:a16="http://schemas.microsoft.com/office/drawing/2014/main" id="{AB92EA1E-1639-CEF9-52AA-0E3B4DA2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1425" y="2590800"/>
              <a:ext cx="2055294" cy="165735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ABEDF483-58BA-1CF6-F382-38C5116E2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1007" y="2961000"/>
              <a:ext cx="93600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80163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1209246_TF67421116_Win32" id="{1C0F5EE7-EFFF-44F4-BEC3-061175D981AA}" vid="{9A368810-A01B-46B7-8037-C9A854BCEC86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Tanulás bemutatása </Template>
  <TotalTime>324</TotalTime>
  <Words>683</Words>
  <Application>Microsoft Office PowerPoint</Application>
  <PresentationFormat>Szélesvásznú</PresentationFormat>
  <Paragraphs>104</Paragraphs>
  <Slides>18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Arial</vt:lpstr>
      <vt:lpstr>Calibri</vt:lpstr>
      <vt:lpstr>Open Sans Light</vt:lpstr>
      <vt:lpstr>Segoe UI</vt:lpstr>
      <vt:lpstr>Trebuchet MS</vt:lpstr>
      <vt:lpstr>Berlin</vt:lpstr>
      <vt:lpstr>Sapori D'italia</vt:lpstr>
      <vt:lpstr>Weboldal célja</vt:lpstr>
      <vt:lpstr>A weboldal elkészítésének főbb állomásai</vt:lpstr>
      <vt:lpstr>Projekt tagjai</vt:lpstr>
      <vt:lpstr>Közösen elvégzett feladatok</vt:lpstr>
      <vt:lpstr>Alkalmazott módszertanok</vt:lpstr>
      <vt:lpstr>Felhasznált eszközök</vt:lpstr>
      <vt:lpstr>Főoldal első vázlati terve</vt:lpstr>
      <vt:lpstr>PowerPoint-bemutató</vt:lpstr>
      <vt:lpstr>Oldal felépítése, végtermék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Sapori D'italia</dc:title>
  <dc:creator>Raptorta</dc:creator>
  <cp:lastModifiedBy>Raptorta</cp:lastModifiedBy>
  <cp:revision>32</cp:revision>
  <dcterms:created xsi:type="dcterms:W3CDTF">2024-04-03T19:02:12Z</dcterms:created>
  <dcterms:modified xsi:type="dcterms:W3CDTF">2024-04-05T17:06:16Z</dcterms:modified>
</cp:coreProperties>
</file>